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4" r:id="rId5"/>
  </p:sldMasterIdLst>
  <p:notesMasterIdLst>
    <p:notesMasterId r:id="rId37"/>
  </p:notesMasterIdLst>
  <p:handoutMasterIdLst>
    <p:handoutMasterId r:id="rId38"/>
  </p:handoutMasterIdLst>
  <p:sldIdLst>
    <p:sldId id="256" r:id="rId6"/>
    <p:sldId id="311" r:id="rId7"/>
    <p:sldId id="269" r:id="rId8"/>
    <p:sldId id="258" r:id="rId9"/>
    <p:sldId id="270" r:id="rId10"/>
    <p:sldId id="277" r:id="rId11"/>
    <p:sldId id="278" r:id="rId12"/>
    <p:sldId id="279" r:id="rId13"/>
    <p:sldId id="313" r:id="rId14"/>
    <p:sldId id="314" r:id="rId15"/>
    <p:sldId id="275" r:id="rId16"/>
    <p:sldId id="312" r:id="rId17"/>
    <p:sldId id="333" r:id="rId18"/>
    <p:sldId id="317" r:id="rId19"/>
    <p:sldId id="330" r:id="rId20"/>
    <p:sldId id="319" r:id="rId21"/>
    <p:sldId id="334" r:id="rId22"/>
    <p:sldId id="329" r:id="rId23"/>
    <p:sldId id="321" r:id="rId24"/>
    <p:sldId id="322" r:id="rId25"/>
    <p:sldId id="323" r:id="rId26"/>
    <p:sldId id="324" r:id="rId27"/>
    <p:sldId id="325" r:id="rId28"/>
    <p:sldId id="326" r:id="rId29"/>
    <p:sldId id="327" r:id="rId30"/>
    <p:sldId id="315" r:id="rId31"/>
    <p:sldId id="318" r:id="rId32"/>
    <p:sldId id="331" r:id="rId33"/>
    <p:sldId id="332" r:id="rId34"/>
    <p:sldId id="328" r:id="rId35"/>
    <p:sldId id="257" r:id="rId36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usyBee" initials="BB" lastIdx="1" clrIdx="0">
    <p:extLst>
      <p:ext uri="{19B8F6BF-5375-455C-9EA6-DF929625EA0E}">
        <p15:presenceInfo xmlns:p15="http://schemas.microsoft.com/office/powerpoint/2012/main" userId="BusyBe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821C"/>
    <a:srgbClr val="156635"/>
    <a:srgbClr val="762123"/>
    <a:srgbClr val="CBF5DC"/>
    <a:srgbClr val="93E9B6"/>
    <a:srgbClr val="F6C798"/>
    <a:srgbClr val="E49C9E"/>
    <a:srgbClr val="156834"/>
    <a:srgbClr val="DA787A"/>
    <a:srgbClr val="1567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209" autoAdjust="0"/>
    <p:restoredTop sz="95366" autoAdjust="0"/>
  </p:normalViewPr>
  <p:slideViewPr>
    <p:cSldViewPr>
      <p:cViewPr varScale="1">
        <p:scale>
          <a:sx n="119" d="100"/>
          <a:sy n="119" d="100"/>
        </p:scale>
        <p:origin x="1176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-2922" y="-96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commentAuthors" Target="commentAuthors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theme" Target="theme/theme1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tableStyles" Target="tableStyles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8D1A6B-FE55-42ED-84F6-A119C21957C2}" type="datetimeFigureOut">
              <a:rPr lang="en-US" smtClean="0"/>
              <a:pPr/>
              <a:t>5/25/21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38CDC3-EE21-4690-9123-29E5B27C22F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8819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44980D-33A7-4030-B390-DC47B54376D7}" type="datetimeFigureOut">
              <a:rPr lang="en-US" smtClean="0"/>
              <a:pPr/>
              <a:t>5/25/21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5DB3CD-82CE-4D61-A55F-4B85DC44DBC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428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2331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png"/><Relationship Id="rId4" Type="http://schemas.openxmlformats.org/officeDocument/2006/relationships/image" Target="cid:image001.png@01D16D8C.9C905A10" TargetMode="Externa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752600"/>
            <a:ext cx="7124700" cy="11430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 sz="4800">
                <a:latin typeface="Gill Sans" pitchFamily="34" charset="0"/>
              </a:defRPr>
            </a:lvl1pPr>
          </a:lstStyle>
          <a:p>
            <a:pPr lvl="0"/>
            <a:r>
              <a:rPr lang="en-US" dirty="0"/>
              <a:t>Title of presentation here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2360613" y="3581400"/>
            <a:ext cx="4575175" cy="12192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>
                <a:latin typeface="Gill Sans" pitchFamily="34" charset="0"/>
              </a:defRPr>
            </a:lvl1pPr>
            <a:lvl2pPr marL="411480" indent="0">
              <a:buNone/>
              <a:defRPr/>
            </a:lvl2pPr>
            <a:lvl3pPr marL="777240" indent="0">
              <a:buNone/>
              <a:defRPr/>
            </a:lvl3pPr>
            <a:lvl4pPr marL="1051560" indent="0">
              <a:buNone/>
              <a:defRPr/>
            </a:lvl4pPr>
          </a:lstStyle>
          <a:p>
            <a:pPr lvl="0"/>
            <a:r>
              <a:rPr lang="en-US" dirty="0"/>
              <a:t>Name(s) of presenter(s)</a:t>
            </a:r>
            <a:br>
              <a:rPr lang="en-US" dirty="0"/>
            </a:br>
            <a:r>
              <a:rPr lang="en-US" dirty="0"/>
              <a:t>Organizational affiliation</a:t>
            </a:r>
            <a:br>
              <a:rPr lang="en-US" dirty="0"/>
            </a:br>
            <a:r>
              <a:rPr lang="en-US" dirty="0"/>
              <a:t>Event name, place and dates</a:t>
            </a:r>
          </a:p>
        </p:txBody>
      </p:sp>
      <p:pic>
        <p:nvPicPr>
          <p:cNvPr id="6" name="Picture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7725" y="5907790"/>
            <a:ext cx="5848350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0" y="3048000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>
                <a:solidFill>
                  <a:srgbClr val="156734"/>
                </a:solidFill>
              </a:rPr>
              <a:t>Africa Research in Sustainable Intensification for the Next Generation</a:t>
            </a:r>
          </a:p>
          <a:p>
            <a:pPr algn="ctr"/>
            <a:r>
              <a:rPr lang="en-US" sz="4400" dirty="0">
                <a:solidFill>
                  <a:srgbClr val="156734"/>
                </a:solidFill>
              </a:rPr>
              <a:t>africa-rising.net</a:t>
            </a:r>
            <a:endParaRPr lang="en-US" sz="4400" b="1" i="1" dirty="0">
              <a:solidFill>
                <a:srgbClr val="156734"/>
              </a:solidFill>
            </a:endParaRPr>
          </a:p>
        </p:txBody>
      </p:sp>
      <p:pic>
        <p:nvPicPr>
          <p:cNvPr id="13" name="Picture 12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6"/>
          <p:cNvSpPr txBox="1">
            <a:spLocks noChangeArrowheads="1"/>
          </p:cNvSpPr>
          <p:nvPr userDrawn="1"/>
        </p:nvSpPr>
        <p:spPr bwMode="auto">
          <a:xfrm>
            <a:off x="1827345" y="6550968"/>
            <a:ext cx="60960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0500"/>
              </a:buClr>
              <a:defRPr/>
            </a:pPr>
            <a:r>
              <a:rPr lang="en-GB" sz="10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charset="0"/>
              </a:rPr>
              <a:t>This presentation is licensed for use under the Creative Commons Attribution 4.0 International Licence.</a:t>
            </a:r>
            <a:endParaRPr lang="en-US" sz="1000" dirty="0">
              <a:latin typeface="+mn-lt"/>
            </a:endParaRPr>
          </a:p>
        </p:txBody>
      </p:sp>
      <p:pic>
        <p:nvPicPr>
          <p:cNvPr id="16" name="Picture 15" descr="cc-by 88x31.png"/>
          <p:cNvPicPr/>
          <p:nvPr userDrawn="1"/>
        </p:nvPicPr>
        <p:blipFill>
          <a:blip r:embed="rId3" r:link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40605" y="6569511"/>
            <a:ext cx="586740" cy="20764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2568BE7-139D-C44C-8B06-67E76EBF636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5961" y="5169237"/>
            <a:ext cx="6172200" cy="9273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0" y="3048000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>
                <a:solidFill>
                  <a:srgbClr val="156734"/>
                </a:solidFill>
              </a:rPr>
              <a:t>Africa Research in Sustainable Intensification for the Next Generation</a:t>
            </a:r>
          </a:p>
          <a:p>
            <a:pPr algn="ctr"/>
            <a:r>
              <a:rPr lang="en-US" sz="4400" dirty="0">
                <a:solidFill>
                  <a:srgbClr val="156734"/>
                </a:solidFill>
              </a:rPr>
              <a:t>africa-rising.net</a:t>
            </a:r>
            <a:endParaRPr lang="en-US" sz="4400" b="1" i="1" dirty="0">
              <a:solidFill>
                <a:srgbClr val="156734"/>
              </a:solidFill>
            </a:endParaRPr>
          </a:p>
        </p:txBody>
      </p:sp>
      <p:grpSp>
        <p:nvGrpSpPr>
          <p:cNvPr id="2" name="Group 1"/>
          <p:cNvGrpSpPr/>
          <p:nvPr userDrawn="1"/>
        </p:nvGrpSpPr>
        <p:grpSpPr>
          <a:xfrm>
            <a:off x="1182636" y="5486400"/>
            <a:ext cx="7086600" cy="857635"/>
            <a:chOff x="1451698" y="5798343"/>
            <a:chExt cx="5863502" cy="709613"/>
          </a:xfrm>
        </p:grpSpPr>
        <p:pic>
          <p:nvPicPr>
            <p:cNvPr id="7" name="Picture 3"/>
            <p:cNvPicPr>
              <a:picLocks noChangeAspect="1" noChangeArrowheads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1698" y="5798343"/>
              <a:ext cx="709613" cy="7096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12" descr="P:\logos\i\ifpri\IFPRI_Logo_Standard.jpg"/>
            <p:cNvPicPr>
              <a:picLocks noChangeAspect="1" noChangeArrowheads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4392" y="5798343"/>
              <a:ext cx="391511" cy="709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7" descr="P:\logos\i\iita\IITA_regular-sienna_with slogan (2).JPG"/>
            <p:cNvPicPr>
              <a:picLocks noChangeAspect="1" noChangeArrowheads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1983" y="5867400"/>
              <a:ext cx="1123217" cy="5643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Group 9"/>
          <p:cNvGrpSpPr>
            <a:grpSpLocks/>
          </p:cNvGrpSpPr>
          <p:nvPr userDrawn="1"/>
        </p:nvGrpSpPr>
        <p:grpSpPr bwMode="auto">
          <a:xfrm>
            <a:off x="1188668" y="6543671"/>
            <a:ext cx="7686540" cy="230832"/>
            <a:chOff x="1066800" y="6543986"/>
            <a:chExt cx="7305540" cy="229893"/>
          </a:xfrm>
        </p:grpSpPr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676400" y="6543986"/>
              <a:ext cx="6695940" cy="229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5F0500"/>
                </a:buClr>
                <a:defRPr/>
              </a:pPr>
              <a:r>
                <a:rPr lang="en-US" sz="900" i="1" dirty="0">
                  <a:latin typeface="+mj-lt"/>
                </a:rPr>
                <a:t>The presentation has a Creative Commons </a:t>
              </a:r>
              <a:r>
                <a:rPr lang="en-US" sz="900" i="1" dirty="0" err="1">
                  <a:latin typeface="+mj-lt"/>
                </a:rPr>
                <a:t>licence</a:t>
              </a:r>
              <a:r>
                <a:rPr lang="en-US" sz="900" i="1" dirty="0">
                  <a:latin typeface="+mj-lt"/>
                </a:rPr>
                <a:t>. You are free to re-use or distribute this work, provided credit is given to ILRI.</a:t>
              </a:r>
              <a:endParaRPr lang="en-US" sz="900" dirty="0">
                <a:latin typeface="+mj-lt"/>
              </a:endParaRPr>
            </a:p>
          </p:txBody>
        </p:sp>
        <p:pic>
          <p:nvPicPr>
            <p:cNvPr id="12" name="Picture 11" descr="P:\Pictures&amp;Resources\Icons\by-nc-sa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800" y="6554505"/>
              <a:ext cx="598485" cy="209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3" name="Picture 12"/>
          <p:cNvPicPr>
            <a:picLocks noChangeAspect="1" noChangeArrowheads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3947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533400" y="1676400"/>
            <a:ext cx="7772400" cy="838200"/>
          </a:xfrm>
          <a:prstGeom prst="rect">
            <a:avLst/>
          </a:prstGeom>
        </p:spPr>
        <p:txBody>
          <a:bodyPr/>
          <a:lstStyle>
            <a:lvl1pPr marL="114300" indent="0">
              <a:buClr>
                <a:srgbClr val="712123"/>
              </a:buClr>
              <a:buNone/>
              <a:defRPr sz="4400">
                <a:latin typeface="Gill Sans" pitchFamily="34" charset="0"/>
              </a:defRPr>
            </a:lvl1pPr>
            <a:lvl2pPr>
              <a:buClr>
                <a:srgbClr val="712123"/>
              </a:buClr>
              <a:defRPr sz="2800"/>
            </a:lvl2pPr>
            <a:lvl3pPr>
              <a:buClr>
                <a:srgbClr val="712123"/>
              </a:buClr>
              <a:defRPr sz="2400"/>
            </a:lvl3pPr>
            <a:lvl4pPr>
              <a:buClr>
                <a:srgbClr val="712123"/>
              </a:buClr>
              <a:defRPr sz="2000"/>
            </a:lvl4pPr>
            <a:lvl5pPr>
              <a:buClr>
                <a:srgbClr val="712123"/>
              </a:buClr>
              <a:defRPr sz="1800"/>
            </a:lvl5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4186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1600200"/>
            <a:ext cx="7620000" cy="685800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" pitchFamily="34" charset="0"/>
              </a:defRPr>
            </a:lvl1pPr>
          </a:lstStyle>
          <a:p>
            <a:r>
              <a:rPr lang="en-US" dirty="0"/>
              <a:t>For graphs</a:t>
            </a:r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1" hasCustomPrompt="1"/>
          </p:nvPr>
        </p:nvSpPr>
        <p:spPr>
          <a:xfrm>
            <a:off x="533400" y="3352800"/>
            <a:ext cx="3733800" cy="2743200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03703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95400"/>
            <a:ext cx="7620000" cy="609600"/>
          </a:xfrm>
          <a:prstGeom prst="rect">
            <a:avLst/>
          </a:prstGeom>
        </p:spPr>
        <p:txBody>
          <a:bodyPr/>
          <a:lstStyle>
            <a:lvl1pPr>
              <a:defRPr sz="4400" baseline="0">
                <a:latin typeface="Gill Sans" pitchFamily="34" charset="0"/>
              </a:defRPr>
            </a:lvl1pPr>
          </a:lstStyle>
          <a:p>
            <a:r>
              <a:rPr lang="en-US" dirty="0"/>
              <a:t>For tables use this format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6200" y="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45466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95400"/>
            <a:ext cx="7620000" cy="6096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For tables use this format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6200" y="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497648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rgbClr val="289A8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s-E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524000"/>
            <a:ext cx="8229600" cy="4419600"/>
          </a:xfrm>
        </p:spPr>
        <p:txBody>
          <a:bodyPr/>
          <a:lstStyle>
            <a:lvl3pPr>
              <a:defRPr>
                <a:latin typeface="Palatino Linotype" panose="02040502050505030304" pitchFamily="18" charset="0"/>
              </a:defRPr>
            </a:lvl3pPr>
            <a:lvl4pPr>
              <a:defRPr>
                <a:latin typeface="Palatino Linotype" panose="02040502050505030304" pitchFamily="18" charset="0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5066685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3400" y="838200"/>
            <a:ext cx="6858000" cy="1219200"/>
          </a:xfrm>
        </p:spPr>
        <p:txBody>
          <a:bodyPr>
            <a:normAutofit/>
          </a:bodyPr>
          <a:lstStyle>
            <a:lvl1pPr marL="0" indent="0" algn="l">
              <a:buNone/>
              <a:defRPr sz="4400" baseline="0">
                <a:solidFill>
                  <a:schemeClr val="tx1"/>
                </a:solidFill>
                <a:latin typeface="Gill Sans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For charts use this style </a:t>
            </a:r>
          </a:p>
        </p:txBody>
      </p:sp>
    </p:spTree>
    <p:extLst>
      <p:ext uri="{BB962C8B-B14F-4D97-AF65-F5344CB8AC3E}">
        <p14:creationId xmlns:p14="http://schemas.microsoft.com/office/powerpoint/2010/main" val="406544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19200"/>
            <a:ext cx="822960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Insert picture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9978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112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90000"/>
              </a:schemeClr>
            </a:gs>
            <a:gs pos="100000">
              <a:schemeClr val="bg1">
                <a:shade val="100000"/>
                <a:satMod val="115000"/>
              </a:schemeClr>
            </a:gs>
            <a:gs pos="100000">
              <a:schemeClr val="bg1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0" r:id="rId2"/>
    <p:sldLayoutId id="2147483667" r:id="rId3"/>
    <p:sldLayoutId id="2147483668" r:id="rId4"/>
    <p:sldLayoutId id="2147483673" r:id="rId5"/>
    <p:sldLayoutId id="2147483681" r:id="rId6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n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Insert picture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5181600" cy="2971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36362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80" r:id="rId2"/>
    <p:sldLayoutId id="2147483676" r:id="rId3"/>
    <p:sldLayoutId id="2147483666" r:id="rId4"/>
    <p:sldLayoutId id="2147483679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tif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762000" y="1295400"/>
            <a:ext cx="7829550" cy="1143000"/>
          </a:xfrm>
        </p:spPr>
        <p:txBody>
          <a:bodyPr>
            <a:normAutofit fontScale="85000" lnSpcReduction="20000"/>
          </a:bodyPr>
          <a:lstStyle/>
          <a:p>
            <a:r>
              <a:rPr lang="en-US" sz="4400" b="1" dirty="0"/>
              <a:t>Better targeting – a pathway to more CA adoption</a:t>
            </a:r>
            <a:r>
              <a:rPr lang="en-US" b="1" dirty="0"/>
              <a:t>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1743075" y="2819400"/>
            <a:ext cx="5867400" cy="533400"/>
          </a:xfrm>
        </p:spPr>
        <p:txBody>
          <a:bodyPr/>
          <a:lstStyle/>
          <a:p>
            <a:r>
              <a:rPr lang="en-US" b="1" i="1" dirty="0"/>
              <a:t>Christian Thierfelder and Francis Muthoni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6ED823C-F504-4FFE-859F-547651AC9A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72848" y="3436776"/>
            <a:ext cx="5007854" cy="238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90343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25AC4-53EC-47F8-800A-D04A4108AF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67640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de-DE" b="1" dirty="0"/>
              <a:t>The challenge persists – how can adoption be increased?</a:t>
            </a:r>
            <a:endParaRPr lang="en-GB" b="1" dirty="0"/>
          </a:p>
        </p:txBody>
      </p:sp>
      <p:pic>
        <p:nvPicPr>
          <p:cNvPr id="3" name="Picture 2" descr="A group of palm trees on a sunny day&#10;&#10;Description automatically generated">
            <a:extLst>
              <a:ext uri="{FF2B5EF4-FFF2-40B4-BE49-F238E27FC236}">
                <a16:creationId xmlns:a16="http://schemas.microsoft.com/office/drawing/2014/main" id="{BF4E8545-4666-405D-B906-5893323C04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29000"/>
            <a:ext cx="3167999" cy="23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636FEC8-A533-4367-99F7-5DA5DB4B940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86350" y="3429000"/>
            <a:ext cx="3576775" cy="2376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65247BA-7C57-4510-BE86-15C5B34C6A8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980647" y="3429000"/>
            <a:ext cx="1967059" cy="2376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4246E12-658D-4992-BBD9-7CA3BC7F3221}"/>
              </a:ext>
            </a:extLst>
          </p:cNvPr>
          <p:cNvSpPr txBox="1"/>
          <p:nvPr/>
        </p:nvSpPr>
        <p:spPr>
          <a:xfrm>
            <a:off x="424799" y="5943600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Agronomic solution?</a:t>
            </a:r>
            <a:endParaRPr lang="en-GB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44DC50E-6754-4532-A159-CFE93ABE0EEA}"/>
              </a:ext>
            </a:extLst>
          </p:cNvPr>
          <p:cNvSpPr txBox="1"/>
          <p:nvPr/>
        </p:nvSpPr>
        <p:spPr>
          <a:xfrm>
            <a:off x="3810000" y="5943600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Mechanization solution?</a:t>
            </a:r>
            <a:endParaRPr lang="en-GB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AD4F865-4488-4861-8FFD-B8D9493D82E5}"/>
              </a:ext>
            </a:extLst>
          </p:cNvPr>
          <p:cNvSpPr txBox="1"/>
          <p:nvPr/>
        </p:nvSpPr>
        <p:spPr>
          <a:xfrm>
            <a:off x="6993347" y="5943600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Farmer acceptance?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227008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23ABE9-5095-479C-BFB5-0E19DBAE71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71600"/>
            <a:ext cx="7467600" cy="1143000"/>
          </a:xfrm>
        </p:spPr>
        <p:txBody>
          <a:bodyPr>
            <a:normAutofit/>
          </a:bodyPr>
          <a:lstStyle/>
          <a:p>
            <a:r>
              <a:rPr lang="de-DE" b="1" dirty="0"/>
              <a:t>Strategies to enhance adoption</a:t>
            </a:r>
            <a:endParaRPr lang="en-GB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A482BE7-D0B2-49A9-9D5A-DAEB4D4C6C84}"/>
              </a:ext>
            </a:extLst>
          </p:cNvPr>
          <p:cNvSpPr txBox="1"/>
          <p:nvPr/>
        </p:nvSpPr>
        <p:spPr>
          <a:xfrm>
            <a:off x="304800" y="2527300"/>
            <a:ext cx="83058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sz="2800" dirty="0"/>
              <a:t>Understanding farmers’ decision making – PhD of Thirze Hermans (3 papers)</a:t>
            </a:r>
          </a:p>
          <a:p>
            <a:pPr marL="457200" indent="-4572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de-DE" sz="2800" dirty="0"/>
              <a:t>Socio-economic research led by Munjaradzi Mutenje</a:t>
            </a:r>
          </a:p>
          <a:p>
            <a:pPr marL="457200" indent="-4572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de-DE" sz="2800" dirty="0"/>
              <a:t>Mechanization research new project ACASA</a:t>
            </a:r>
            <a:endParaRPr lang="en-GB" sz="2800" dirty="0"/>
          </a:p>
          <a:p>
            <a:pPr marL="457200" indent="-4572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sz="2800" b="1" dirty="0"/>
              <a:t>Targeting CA systems to spatial contexts – 2 paper led by Francis Muthoni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20748922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CDD6AA-03A0-49F4-8BEC-8D20C7C0BA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9906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de-DE" sz="4000" b="1" dirty="0"/>
              <a:t>Insights from social research...</a:t>
            </a:r>
            <a:endParaRPr lang="en-GB" sz="40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33F98BA-D40E-40A6-85B9-C2CCBB471A35}"/>
              </a:ext>
            </a:extLst>
          </p:cNvPr>
          <p:cNvSpPr txBox="1"/>
          <p:nvPr/>
        </p:nvSpPr>
        <p:spPr>
          <a:xfrm>
            <a:off x="457200" y="2023963"/>
            <a:ext cx="838200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de-DE" sz="2400" dirty="0"/>
              <a:t>Application of an </a:t>
            </a:r>
            <a:r>
              <a:rPr lang="de-DE" sz="2400" b="1" dirty="0"/>
              <a:t>integrated soil assessment </a:t>
            </a:r>
            <a:r>
              <a:rPr lang="de-DE" sz="2400" dirty="0"/>
              <a:t>(combining scientific with local knowledge)</a:t>
            </a:r>
            <a:endParaRPr lang="en-GB" sz="2400" dirty="0"/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sz="2400" b="1" dirty="0"/>
              <a:t>Understanding farmers perceptions </a:t>
            </a:r>
            <a:r>
              <a:rPr lang="en-GB" sz="2400" dirty="0"/>
              <a:t>will help identify reasons why they make contextualized management decision (ridging)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400" dirty="0"/>
              <a:t>Large range of </a:t>
            </a:r>
            <a:r>
              <a:rPr lang="en-US" sz="2400" b="1" dirty="0"/>
              <a:t>interacting factors leading to trade-offs</a:t>
            </a:r>
            <a:r>
              <a:rPr lang="en-US" sz="2400" dirty="0"/>
              <a:t>: agro-ecology, health, labour, economics, resource endowment, family size, age, gender, experience, risk aversity, alternative </a:t>
            </a:r>
            <a:r>
              <a:rPr lang="en-GB" sz="2400" dirty="0"/>
              <a:t>practices available and social dynamics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400" b="1" dirty="0"/>
              <a:t>Acceptability of CA and group dynamics</a:t>
            </a:r>
            <a:r>
              <a:rPr lang="en-US" sz="2400" dirty="0"/>
              <a:t>, play an important role in farmer </a:t>
            </a:r>
            <a:r>
              <a:rPr lang="en-GB" sz="2400" dirty="0"/>
              <a:t>decision-making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de-DE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C5AB7D-3AE3-4886-B3C0-AB8CEC91E0D0}"/>
              </a:ext>
            </a:extLst>
          </p:cNvPr>
          <p:cNvSpPr txBox="1"/>
          <p:nvPr/>
        </p:nvSpPr>
        <p:spPr>
          <a:xfrm>
            <a:off x="10438" y="6412468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Hermans et al. 2020, 2021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16330626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4987F3-9408-47FA-BE83-8D5F114065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66800"/>
            <a:ext cx="8229600" cy="1143000"/>
          </a:xfrm>
        </p:spPr>
        <p:txBody>
          <a:bodyPr/>
          <a:lstStyle/>
          <a:p>
            <a:pPr algn="ctr"/>
            <a:r>
              <a:rPr lang="de-DE" b="1" dirty="0"/>
              <a:t>Intermission... </a:t>
            </a:r>
            <a:endParaRPr lang="en-GB" b="1" dirty="0"/>
          </a:p>
        </p:txBody>
      </p:sp>
      <p:pic>
        <p:nvPicPr>
          <p:cNvPr id="4" name="Picture 3" descr="A picture containing outdoor, ground, broom&#10;&#10;Description automatically generated">
            <a:extLst>
              <a:ext uri="{FF2B5EF4-FFF2-40B4-BE49-F238E27FC236}">
                <a16:creationId xmlns:a16="http://schemas.microsoft.com/office/drawing/2014/main" id="{7E72730A-B592-486C-81BA-B3413077203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600" y="2362200"/>
            <a:ext cx="886264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2925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E07CF0-A0A7-45B2-A7BF-57F80699A0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/>
              <a:t>Targeting CA to spatial contexts </a:t>
            </a:r>
            <a:endParaRPr lang="en-GB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BE17AC-A332-4B3C-93C9-9A1633254141}"/>
              </a:ext>
            </a:extLst>
          </p:cNvPr>
          <p:cNvSpPr txBox="1"/>
          <p:nvPr/>
        </p:nvSpPr>
        <p:spPr>
          <a:xfrm>
            <a:off x="571500" y="2544253"/>
            <a:ext cx="8001000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just"/>
            <a:r>
              <a:rPr lang="en-GB" sz="3200" b="1" dirty="0"/>
              <a:t>Why do we need spatial targeting?  </a:t>
            </a:r>
            <a:r>
              <a:rPr lang="en-GB" sz="2800" dirty="0"/>
              <a:t>	</a:t>
            </a:r>
          </a:p>
          <a:p>
            <a:pPr marL="801688" lvl="3" indent="-2603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sz="2800" dirty="0"/>
              <a:t>To reduce risks of technology failure</a:t>
            </a:r>
          </a:p>
          <a:p>
            <a:pPr marL="801688" lvl="3" indent="-2603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sz="2800" dirty="0"/>
              <a:t>Enhance probability of technology adoption</a:t>
            </a:r>
          </a:p>
          <a:p>
            <a:pPr marL="801688" lvl="3" indent="-2603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sz="2800" dirty="0"/>
              <a:t>Maximize impact with efficient allocation </a:t>
            </a:r>
          </a:p>
          <a:p>
            <a:pPr marL="801688" lvl="3" indent="-260350">
              <a:spcBef>
                <a:spcPts val="600"/>
              </a:spcBef>
            </a:pPr>
            <a:r>
              <a:rPr lang="en-US" sz="2800" dirty="0"/>
              <a:t>    of limited resources </a:t>
            </a:r>
          </a:p>
          <a:p>
            <a:pPr marL="801688" lvl="3" indent="-2603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sz="2800" dirty="0"/>
              <a:t>Evidence-based agricultural investment decisions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902715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E07CF0-A0A7-45B2-A7BF-57F80699A0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/>
              <a:t>Targeting CA to spatial contexts </a:t>
            </a:r>
            <a:endParaRPr lang="en-GB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BE17AC-A332-4B3C-93C9-9A1633254141}"/>
              </a:ext>
            </a:extLst>
          </p:cNvPr>
          <p:cNvSpPr txBox="1"/>
          <p:nvPr/>
        </p:nvSpPr>
        <p:spPr>
          <a:xfrm>
            <a:off x="-381000" y="2362200"/>
            <a:ext cx="922020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3"/>
            <a:r>
              <a:rPr lang="en-GB" sz="2800" b="1" dirty="0"/>
              <a:t>Objectives:</a:t>
            </a:r>
            <a:r>
              <a:rPr lang="en-GB" sz="2800" dirty="0"/>
              <a:t>	</a:t>
            </a:r>
          </a:p>
          <a:p>
            <a:pPr marL="1257300" lvl="3" indent="-285750">
              <a:buFont typeface="Wingdings" panose="05000000000000000000" pitchFamily="2" charset="2"/>
              <a:buChar char="§"/>
            </a:pPr>
            <a:r>
              <a:rPr lang="en-US" sz="2400" dirty="0"/>
              <a:t>Map the 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spatial patterns of maize grain yields grown in a combination of CA and complementary practices</a:t>
            </a:r>
          </a:p>
          <a:p>
            <a:pPr marL="971550" lvl="3"/>
            <a:r>
              <a:rPr lang="en-US" sz="2800" b="1" dirty="0"/>
              <a:t>Research questions:</a:t>
            </a:r>
            <a:r>
              <a:rPr lang="en-GB" sz="2800" b="1" dirty="0"/>
              <a:t> </a:t>
            </a:r>
          </a:p>
          <a:p>
            <a:pPr marL="1257300" lvl="3" indent="-285750">
              <a:buFont typeface="Wingdings" panose="05000000000000000000" pitchFamily="2" charset="2"/>
              <a:buChar char="§"/>
            </a:pPr>
            <a:r>
              <a:rPr lang="en-GB" sz="2400" dirty="0">
                <a:effectLst/>
                <a:ea typeface="Times New Roman" panose="02020603050405020304" pitchFamily="18" charset="0"/>
              </a:rPr>
              <a:t>W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hat are the biophysical and socioeconomic factors that mostly limit the spatial variation of the maize yield with CA</a:t>
            </a:r>
          </a:p>
          <a:p>
            <a:pPr marL="1257300" lvl="3" indent="-285750">
              <a:buFont typeface="Wingdings" panose="05000000000000000000" pitchFamily="2" charset="2"/>
              <a:buChar char="§"/>
            </a:pPr>
            <a:r>
              <a:rPr lang="en-US" sz="2400" dirty="0">
                <a:effectLst/>
                <a:ea typeface="Times New Roman" panose="02020603050405020304" pitchFamily="18" charset="0"/>
              </a:rPr>
              <a:t>Do CA practices provide a yield advantage during seasons with below-normal precipitation compared to the conventional tillage</a:t>
            </a:r>
          </a:p>
          <a:p>
            <a:pPr marL="1257300" lvl="3" indent="-285750">
              <a:buFont typeface="Wingdings" panose="05000000000000000000" pitchFamily="2" charset="2"/>
              <a:buChar char="§"/>
            </a:pPr>
            <a:r>
              <a:rPr lang="en-US" sz="2400" dirty="0"/>
              <a:t>Where can CA practices be extrapolated with the lowest potential risk of failure?</a:t>
            </a:r>
          </a:p>
        </p:txBody>
      </p:sp>
    </p:spTree>
    <p:extLst>
      <p:ext uri="{BB962C8B-B14F-4D97-AF65-F5344CB8AC3E}">
        <p14:creationId xmlns:p14="http://schemas.microsoft.com/office/powerpoint/2010/main" val="39631161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E07CF0-A0A7-45B2-A7BF-57F80699A0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b="1" dirty="0"/>
              <a:t>CA Spatial Targeting: Agronomic trials</a:t>
            </a:r>
            <a:endParaRPr lang="en-GB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BE17AC-A332-4B3C-93C9-9A1633254141}"/>
              </a:ext>
            </a:extLst>
          </p:cNvPr>
          <p:cNvSpPr txBox="1"/>
          <p:nvPr/>
        </p:nvSpPr>
        <p:spPr>
          <a:xfrm>
            <a:off x="4876800" y="2633753"/>
            <a:ext cx="4191000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en-GB" sz="2400" dirty="0">
                <a:effectLst/>
                <a:ea typeface="Calibri" panose="020F0502020204030204" pitchFamily="34" charset="0"/>
              </a:rPr>
              <a:t>CIMMYT’s long-term on-farm CA trials established for 16 growing seasons (2004/2005 - 2019/2020) in 4 countries</a:t>
            </a: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en-GB" sz="2400" dirty="0">
                <a:effectLst/>
                <a:ea typeface="Calibri" panose="020F0502020204030204" pitchFamily="34" charset="0"/>
              </a:rPr>
              <a:t>Total of &gt;30,000 observations from 1137 trial farms</a:t>
            </a: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en-GB" sz="2400" dirty="0">
                <a:effectLst/>
                <a:ea typeface="Calibri" panose="020F0502020204030204" pitchFamily="34" charset="0"/>
              </a:rPr>
              <a:t>Extracted 8787 observations from 205 trial farms with precise GPS coordinates</a:t>
            </a:r>
            <a:endParaRPr lang="en-GB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70F4DE-2C94-4812-ABF2-29FE081537DA}"/>
              </a:ext>
            </a:extLst>
          </p:cNvPr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419" t="-1" r="1289" b="-386"/>
          <a:stretch/>
        </p:blipFill>
        <p:spPr>
          <a:xfrm>
            <a:off x="152400" y="2646194"/>
            <a:ext cx="4495800" cy="3543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7092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E07CF0-A0A7-45B2-A7BF-57F80699A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1082350"/>
            <a:ext cx="7924800" cy="1143000"/>
          </a:xfrm>
        </p:spPr>
        <p:txBody>
          <a:bodyPr>
            <a:normAutofit fontScale="90000"/>
          </a:bodyPr>
          <a:lstStyle/>
          <a:p>
            <a:r>
              <a:rPr lang="de-DE" b="1" dirty="0"/>
              <a:t>CA Spatial Targeting: Tillage systems</a:t>
            </a:r>
            <a:endParaRPr lang="en-GB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BE17AC-A332-4B3C-93C9-9A1633254141}"/>
              </a:ext>
            </a:extLst>
          </p:cNvPr>
          <p:cNvSpPr txBox="1"/>
          <p:nvPr/>
        </p:nvSpPr>
        <p:spPr>
          <a:xfrm>
            <a:off x="457200" y="2029162"/>
            <a:ext cx="800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2400" dirty="0"/>
              <a:t>Evaluated 7 CA systems and 5 conventional tillage systems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97795AA-5001-4B24-98EC-7D6678C73B15}"/>
              </a:ext>
            </a:extLst>
          </p:cNvPr>
          <p:cNvGrpSpPr/>
          <p:nvPr/>
        </p:nvGrpSpPr>
        <p:grpSpPr>
          <a:xfrm>
            <a:off x="381000" y="2595563"/>
            <a:ext cx="8491538" cy="4110037"/>
            <a:chOff x="423862" y="2595563"/>
            <a:chExt cx="8491538" cy="4110037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555A961C-473D-4432-A067-276A81D4BE41}"/>
                </a:ext>
              </a:extLst>
            </p:cNvPr>
            <p:cNvGrpSpPr/>
            <p:nvPr/>
          </p:nvGrpSpPr>
          <p:grpSpPr>
            <a:xfrm>
              <a:off x="423862" y="2595563"/>
              <a:ext cx="8491538" cy="4110037"/>
              <a:chOff x="423862" y="2405063"/>
              <a:chExt cx="8491538" cy="4110037"/>
            </a:xfrm>
          </p:grpSpPr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ADA99C33-79C6-41CB-915C-9678A7BE14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23862" y="2405063"/>
                <a:ext cx="8491538" cy="1919748"/>
              </a:xfrm>
              <a:prstGeom prst="rect">
                <a:avLst/>
              </a:prstGeom>
            </p:spPr>
          </p:pic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E083E54F-715E-4F81-919A-F6D76EFD46C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23862" y="4267200"/>
                <a:ext cx="8491538" cy="2247900"/>
              </a:xfrm>
              <a:prstGeom prst="rect">
                <a:avLst/>
              </a:prstGeom>
            </p:spPr>
          </p:pic>
        </p:grp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C843974-B098-4F3D-94CD-1CC6C60249ED}"/>
                </a:ext>
              </a:extLst>
            </p:cNvPr>
            <p:cNvSpPr/>
            <p:nvPr/>
          </p:nvSpPr>
          <p:spPr>
            <a:xfrm>
              <a:off x="423862" y="3048000"/>
              <a:ext cx="8491538" cy="1457318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8C06EBC-B832-4045-B916-93B22970A098}"/>
                </a:ext>
              </a:extLst>
            </p:cNvPr>
            <p:cNvSpPr/>
            <p:nvPr/>
          </p:nvSpPr>
          <p:spPr>
            <a:xfrm>
              <a:off x="423862" y="4562482"/>
              <a:ext cx="8491538" cy="2066918"/>
            </a:xfrm>
            <a:prstGeom prst="rect">
              <a:avLst/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4072420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E07CF0-A0A7-45B2-A7BF-57F80699A0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/>
              <a:t>Targeting CA to spatial contexts </a:t>
            </a:r>
            <a:endParaRPr lang="en-GB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BE17AC-A332-4B3C-93C9-9A1633254141}"/>
              </a:ext>
            </a:extLst>
          </p:cNvPr>
          <p:cNvSpPr txBox="1"/>
          <p:nvPr/>
        </p:nvSpPr>
        <p:spPr>
          <a:xfrm>
            <a:off x="457200" y="2332653"/>
            <a:ext cx="800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2400" dirty="0"/>
              <a:t>Complimentary technologies included 18 maize varieties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B7C4655-4140-4EA1-9089-17390EB0DE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612" y="3048000"/>
            <a:ext cx="7574012" cy="3667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3688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E07CF0-A0A7-45B2-A7BF-57F80699A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143000"/>
            <a:ext cx="8229600" cy="1143000"/>
          </a:xfrm>
        </p:spPr>
        <p:txBody>
          <a:bodyPr>
            <a:normAutofit/>
          </a:bodyPr>
          <a:lstStyle/>
          <a:p>
            <a:r>
              <a:rPr lang="de-DE" sz="4000" b="1" dirty="0"/>
              <a:t>Targeting CA to spatial contexts </a:t>
            </a:r>
            <a:endParaRPr lang="en-GB" sz="40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BE17AC-A332-4B3C-93C9-9A1633254141}"/>
              </a:ext>
            </a:extLst>
          </p:cNvPr>
          <p:cNvSpPr txBox="1"/>
          <p:nvPr/>
        </p:nvSpPr>
        <p:spPr>
          <a:xfrm>
            <a:off x="457200" y="2115114"/>
            <a:ext cx="8229600" cy="2477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GB" sz="2000" b="1" dirty="0">
                <a:ea typeface="Calibri" panose="020F0502020204030204" pitchFamily="34" charset="0"/>
              </a:rPr>
              <a:t>Utilized r</a:t>
            </a:r>
            <a:r>
              <a:rPr lang="en-GB" sz="2000" b="1" dirty="0">
                <a:effectLst/>
                <a:ea typeface="Calibri" panose="020F0502020204030204" pitchFamily="34" charset="0"/>
              </a:rPr>
              <a:t>emote sensing data at 250 m effective resolution:</a:t>
            </a:r>
          </a:p>
          <a:p>
            <a:pPr marL="742950" lvl="1" indent="-285750"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en-GB" sz="2000" dirty="0"/>
              <a:t>Climate: Monthly precipitation, precipitation anomaly, Tmin, </a:t>
            </a:r>
            <a:r>
              <a:rPr lang="en-GB" sz="2000" dirty="0" err="1"/>
              <a:t>Tmax</a:t>
            </a:r>
            <a:r>
              <a:rPr lang="en-GB" sz="2000" dirty="0"/>
              <a:t>, ET</a:t>
            </a:r>
          </a:p>
          <a:p>
            <a:pPr marL="742950" lvl="1" indent="-285750"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en-GB" sz="2000" dirty="0"/>
              <a:t>Soil Nutrients: N, pH, K, + micro-nutrients</a:t>
            </a:r>
          </a:p>
          <a:p>
            <a:pPr marL="742950" lvl="1" indent="-285750"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en-GB" sz="2000" dirty="0"/>
              <a:t>Soil physical properties: Bulk density, CEC, Silt, sand and Clay content</a:t>
            </a:r>
          </a:p>
          <a:p>
            <a:pPr marL="742950" lvl="1" indent="-285750"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en-GB" sz="2000" dirty="0"/>
              <a:t>Socio-economic: Market access, cattle density</a:t>
            </a:r>
          </a:p>
          <a:p>
            <a:pPr marL="742950" lvl="1" indent="-285750"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en-GB" sz="2000" dirty="0"/>
              <a:t>Vegetation phenology: NDVI, LGP</a:t>
            </a:r>
          </a:p>
          <a:p>
            <a:pPr marL="742950" lvl="1" indent="-285750"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en-GB" sz="2000" dirty="0"/>
              <a:t>Terrain: Elevation (DEM), slope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5724E46-76F1-49CC-B43D-1252846AD1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4704096"/>
            <a:ext cx="7639050" cy="2136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5078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144" y="3502447"/>
            <a:ext cx="9144000" cy="224912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5656" y="1331977"/>
            <a:ext cx="2684188" cy="182879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0110" y="1331977"/>
            <a:ext cx="2743199" cy="18287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23623" y="1331976"/>
            <a:ext cx="2806433" cy="1828799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2821021" y="201515"/>
            <a:ext cx="4042888" cy="1143000"/>
          </a:xfr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j-ea"/>
                <a:cs typeface="+mj-cs"/>
              </a:defRPr>
            </a:lvl1pPr>
          </a:lstStyle>
          <a:p>
            <a:pPr marL="0" marR="0" lvl="0" indent="0" algn="ctr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de-DE" sz="3800" b="1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The Challenges</a:t>
            </a:r>
            <a:endParaRPr lang="en-US" sz="3800" b="1" dirty="0">
              <a:solidFill>
                <a:schemeClr val="tx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03926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E07CF0-A0A7-45B2-A7BF-57F80699A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143000"/>
            <a:ext cx="8229600" cy="1143000"/>
          </a:xfrm>
        </p:spPr>
        <p:txBody>
          <a:bodyPr>
            <a:normAutofit/>
          </a:bodyPr>
          <a:lstStyle/>
          <a:p>
            <a:r>
              <a:rPr lang="de-DE" sz="4000" b="1" dirty="0"/>
              <a:t>Targeting CA to spatial contexts </a:t>
            </a:r>
            <a:endParaRPr lang="en-GB" sz="40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BE17AC-A332-4B3C-93C9-9A1633254141}"/>
              </a:ext>
            </a:extLst>
          </p:cNvPr>
          <p:cNvSpPr txBox="1"/>
          <p:nvPr/>
        </p:nvSpPr>
        <p:spPr>
          <a:xfrm>
            <a:off x="228600" y="2209800"/>
            <a:ext cx="8915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2400" dirty="0">
                <a:effectLst/>
                <a:ea typeface="Calibri" panose="020F0502020204030204" pitchFamily="34" charset="0"/>
              </a:rPr>
              <a:t>Precipitation anomaly applied to test performance of CA in 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seasons experiencing below and above-average precipitation, respectively.</a:t>
            </a:r>
            <a:endParaRPr lang="en-GB" sz="2400" dirty="0">
              <a:effectLst/>
              <a:ea typeface="Calibri" panose="020F050202020403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E41A810-1BA9-425D-94C7-F925A3F1D53D}"/>
              </a:ext>
            </a:extLst>
          </p:cNvPr>
          <p:cNvGrpSpPr/>
          <p:nvPr/>
        </p:nvGrpSpPr>
        <p:grpSpPr>
          <a:xfrm>
            <a:off x="1066799" y="3040797"/>
            <a:ext cx="6324601" cy="3664803"/>
            <a:chOff x="1073791" y="2479884"/>
            <a:chExt cx="6165209" cy="4301916"/>
          </a:xfrm>
        </p:grpSpPr>
        <p:pic>
          <p:nvPicPr>
            <p:cNvPr id="5" name="Picture 4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F3E5B065-16AD-402E-BF7E-D0D8E65DACB6}"/>
                </a:ext>
              </a:extLst>
            </p:cNvPr>
            <p:cNvPicPr/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073791" y="3036815"/>
              <a:ext cx="6165209" cy="374498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13023D8-7520-4FFA-867C-4C67FA78157B}"/>
                </a:ext>
              </a:extLst>
            </p:cNvPr>
            <p:cNvSpPr txBox="1"/>
            <p:nvPr/>
          </p:nvSpPr>
          <p:spPr>
            <a:xfrm>
              <a:off x="2336544" y="2479884"/>
              <a:ext cx="1219200" cy="469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solidFill>
                    <a:srgbClr val="FF0000"/>
                  </a:solidFill>
                </a:rPr>
                <a:t>2004/2005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E2B3BFC-5E08-41E9-AADF-E5E04509CD1A}"/>
                </a:ext>
              </a:extLst>
            </p:cNvPr>
            <p:cNvSpPr txBox="1"/>
            <p:nvPr/>
          </p:nvSpPr>
          <p:spPr>
            <a:xfrm>
              <a:off x="4936331" y="2523874"/>
              <a:ext cx="1219200" cy="469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solidFill>
                    <a:srgbClr val="FF0000"/>
                  </a:solidFill>
                </a:rPr>
                <a:t>2016/2017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336561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E07CF0-A0A7-45B2-A7BF-57F80699A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1356442"/>
            <a:ext cx="8229600" cy="646331"/>
          </a:xfrm>
        </p:spPr>
        <p:txBody>
          <a:bodyPr>
            <a:normAutofit fontScale="90000"/>
          </a:bodyPr>
          <a:lstStyle/>
          <a:p>
            <a:r>
              <a:rPr lang="de-DE" b="1" dirty="0"/>
              <a:t>Targeting CA to spatial contexts </a:t>
            </a:r>
            <a:endParaRPr lang="en-GB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BE17AC-A332-4B3C-93C9-9A1633254141}"/>
              </a:ext>
            </a:extLst>
          </p:cNvPr>
          <p:cNvSpPr txBox="1"/>
          <p:nvPr/>
        </p:nvSpPr>
        <p:spPr>
          <a:xfrm>
            <a:off x="304800" y="2140016"/>
            <a:ext cx="853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RF model had good accuracy but under-predicted yields &gt; 10t/ha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GB" sz="2400" dirty="0"/>
              <a:t>Elevation &amp; precipitation variables were the most important 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C7CD205-158F-4DC2-8F03-3333AAA5882A}"/>
              </a:ext>
            </a:extLst>
          </p:cNvPr>
          <p:cNvGrpSpPr/>
          <p:nvPr/>
        </p:nvGrpSpPr>
        <p:grpSpPr>
          <a:xfrm>
            <a:off x="304800" y="3200400"/>
            <a:ext cx="7772400" cy="3626498"/>
            <a:chOff x="152400" y="2286000"/>
            <a:chExt cx="8839200" cy="4419600"/>
          </a:xfrm>
        </p:grpSpPr>
        <p:pic>
          <p:nvPicPr>
            <p:cNvPr id="7" name="Picture 6" descr="Chart, scatter chart&#10;&#10;Description automatically generated">
              <a:extLst>
                <a:ext uri="{FF2B5EF4-FFF2-40B4-BE49-F238E27FC236}">
                  <a16:creationId xmlns:a16="http://schemas.microsoft.com/office/drawing/2014/main" id="{E4BB7C4F-2E74-4B0F-BA3A-1715AAE1466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400" y="2286000"/>
              <a:ext cx="4526243" cy="4419600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8AA4F019-EC4D-40CF-9188-8A4AFC7CA323}"/>
                </a:ext>
              </a:extLst>
            </p:cNvPr>
            <p:cNvGrpSpPr/>
            <p:nvPr/>
          </p:nvGrpSpPr>
          <p:grpSpPr>
            <a:xfrm>
              <a:off x="4808599" y="2362200"/>
              <a:ext cx="4183001" cy="4248208"/>
              <a:chOff x="4808599" y="2362200"/>
              <a:chExt cx="4183001" cy="4248208"/>
            </a:xfrm>
          </p:grpSpPr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357776F5-4C20-4746-9349-2FCB60CEB4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808599" y="2362200"/>
                <a:ext cx="4183001" cy="4114800"/>
              </a:xfrm>
              <a:prstGeom prst="rect">
                <a:avLst/>
              </a:prstGeom>
            </p:spPr>
          </p:pic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8CE32D18-BB8E-4224-9137-E3E2D0B14CB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705600" y="6477000"/>
                <a:ext cx="1828800" cy="133408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8603077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E07CF0-A0A7-45B2-A7BF-57F80699A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1320282"/>
            <a:ext cx="8229600" cy="646331"/>
          </a:xfrm>
        </p:spPr>
        <p:txBody>
          <a:bodyPr>
            <a:normAutofit fontScale="90000"/>
          </a:bodyPr>
          <a:lstStyle/>
          <a:p>
            <a:r>
              <a:rPr lang="de-DE" b="1" dirty="0"/>
              <a:t>Targeting CA to spatial contexts </a:t>
            </a:r>
            <a:endParaRPr lang="en-GB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BE17AC-A332-4B3C-93C9-9A1633254141}"/>
              </a:ext>
            </a:extLst>
          </p:cNvPr>
          <p:cNvSpPr txBox="1"/>
          <p:nvPr/>
        </p:nvSpPr>
        <p:spPr>
          <a:xfrm>
            <a:off x="571500" y="1980609"/>
            <a:ext cx="800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Partial dependency plots show response of maize yields to input variables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GB" sz="2000" dirty="0"/>
              <a:t>Optimum range of enhancing yields can be identified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20992CF-C3E8-4C1C-A783-836B3A613D4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600" y="2895600"/>
            <a:ext cx="6705600" cy="3844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8391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E07CF0-A0A7-45B2-A7BF-57F80699A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451" y="1312306"/>
            <a:ext cx="8229600" cy="646331"/>
          </a:xfrm>
        </p:spPr>
        <p:txBody>
          <a:bodyPr>
            <a:normAutofit fontScale="90000"/>
          </a:bodyPr>
          <a:lstStyle/>
          <a:p>
            <a:r>
              <a:rPr lang="de-DE" b="1" dirty="0"/>
              <a:t>Targeting CA to spatial contexts </a:t>
            </a:r>
            <a:endParaRPr lang="en-GB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BE17AC-A332-4B3C-93C9-9A1633254141}"/>
              </a:ext>
            </a:extLst>
          </p:cNvPr>
          <p:cNvSpPr txBox="1"/>
          <p:nvPr/>
        </p:nvSpPr>
        <p:spPr>
          <a:xfrm>
            <a:off x="472751" y="2070065"/>
            <a:ext cx="800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effectLst/>
                <a:ea typeface="Times New Roman" panose="02020603050405020304" pitchFamily="18" charset="0"/>
              </a:rPr>
              <a:t>Maize yields for both CA &amp; CP treatments higher during wet (2016/2017) compared to dry (2004/2005) seasons except North-East Mozambique</a:t>
            </a:r>
            <a:endParaRPr lang="en-GB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A8B6C3-0967-4477-BCD8-5E0CBAD5FBCC}"/>
              </a:ext>
            </a:extLst>
          </p:cNvPr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33600" y="2777951"/>
            <a:ext cx="4572000" cy="40038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13DB1A63-F109-42C7-BC33-F91FB97F3D6C}"/>
              </a:ext>
            </a:extLst>
          </p:cNvPr>
          <p:cNvGrpSpPr/>
          <p:nvPr/>
        </p:nvGrpSpPr>
        <p:grpSpPr>
          <a:xfrm>
            <a:off x="1692454" y="3581400"/>
            <a:ext cx="441146" cy="2274332"/>
            <a:chOff x="1692454" y="3581400"/>
            <a:chExt cx="441146" cy="2274332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8B75361-0754-4298-9F6E-E574FD382A45}"/>
                </a:ext>
              </a:extLst>
            </p:cNvPr>
            <p:cNvSpPr txBox="1"/>
            <p:nvPr/>
          </p:nvSpPr>
          <p:spPr>
            <a:xfrm>
              <a:off x="1692454" y="3581400"/>
              <a:ext cx="4267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CP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15CD782-069E-4025-9861-EDFD59A2BF84}"/>
                </a:ext>
              </a:extLst>
            </p:cNvPr>
            <p:cNvSpPr txBox="1"/>
            <p:nvPr/>
          </p:nvSpPr>
          <p:spPr>
            <a:xfrm>
              <a:off x="1692454" y="5486400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CA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47887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E07CF0-A0A7-45B2-A7BF-57F80699A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1373626"/>
            <a:ext cx="8229600" cy="646331"/>
          </a:xfrm>
        </p:spPr>
        <p:txBody>
          <a:bodyPr>
            <a:normAutofit fontScale="90000"/>
          </a:bodyPr>
          <a:lstStyle/>
          <a:p>
            <a:r>
              <a:rPr lang="de-DE" b="1" dirty="0"/>
              <a:t>Targeting CA to spatial contexts </a:t>
            </a:r>
            <a:endParaRPr lang="en-GB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BE17AC-A332-4B3C-93C9-9A1633254141}"/>
              </a:ext>
            </a:extLst>
          </p:cNvPr>
          <p:cNvSpPr txBox="1"/>
          <p:nvPr/>
        </p:nvSpPr>
        <p:spPr>
          <a:xfrm>
            <a:off x="381000" y="2167142"/>
            <a:ext cx="800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000" dirty="0">
                <a:effectLst/>
                <a:ea typeface="Times New Roman" panose="02020603050405020304" pitchFamily="18" charset="0"/>
              </a:rPr>
              <a:t>CA returned yield gains or loss (&lt;1 t ha</a:t>
            </a:r>
            <a:r>
              <a:rPr lang="en-US" sz="2000" baseline="30000" dirty="0">
                <a:effectLst/>
                <a:ea typeface="Times New Roman" panose="02020603050405020304" pitchFamily="18" charset="0"/>
              </a:rPr>
              <a:t>-1</a:t>
            </a:r>
            <a:r>
              <a:rPr lang="en-US" sz="2000" dirty="0">
                <a:effectLst/>
                <a:ea typeface="Times New Roman" panose="02020603050405020304" pitchFamily="18" charset="0"/>
              </a:rPr>
              <a:t>) over CP in seasons with below and above-normal precipitation, respectively, except in Mozambique</a:t>
            </a:r>
            <a:endParaRPr lang="en-GB" sz="2000" dirty="0"/>
          </a:p>
        </p:txBody>
      </p:sp>
      <p:pic>
        <p:nvPicPr>
          <p:cNvPr id="6" name="Picture 5" descr="Diagram&#10;&#10;Description automatically generated with low confidence">
            <a:extLst>
              <a:ext uri="{FF2B5EF4-FFF2-40B4-BE49-F238E27FC236}">
                <a16:creationId xmlns:a16="http://schemas.microsoft.com/office/drawing/2014/main" id="{4B72B663-DF6E-47BA-B5CE-3071485260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1999" y="2971800"/>
            <a:ext cx="7465528" cy="3835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592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E07CF0-A0A7-45B2-A7BF-57F80699A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1378412"/>
            <a:ext cx="8229600" cy="646331"/>
          </a:xfrm>
        </p:spPr>
        <p:txBody>
          <a:bodyPr>
            <a:normAutofit fontScale="90000"/>
          </a:bodyPr>
          <a:lstStyle/>
          <a:p>
            <a:r>
              <a:rPr lang="de-DE" b="1" dirty="0"/>
              <a:t>Targeting CA to spatial contexts </a:t>
            </a:r>
            <a:endParaRPr lang="en-GB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BE17AC-A332-4B3C-93C9-9A1633254141}"/>
              </a:ext>
            </a:extLst>
          </p:cNvPr>
          <p:cNvSpPr txBox="1"/>
          <p:nvPr/>
        </p:nvSpPr>
        <p:spPr>
          <a:xfrm>
            <a:off x="116633" y="2057400"/>
            <a:ext cx="895293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GB" sz="2000" dirty="0"/>
              <a:t>Magnitude of yield advantage CA over CP during drought season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GB" sz="2000" dirty="0"/>
              <a:t>Zones with high yield advantage (&gt;0.4 </a:t>
            </a:r>
            <a:r>
              <a:rPr lang="en-US" sz="2000" dirty="0">
                <a:effectLst/>
                <a:ea typeface="Times New Roman" panose="02020603050405020304" pitchFamily="18" charset="0"/>
              </a:rPr>
              <a:t>t ha</a:t>
            </a:r>
            <a:r>
              <a:rPr lang="en-US" sz="2000" baseline="30000" dirty="0">
                <a:effectLst/>
                <a:ea typeface="Times New Roman" panose="02020603050405020304" pitchFamily="18" charset="0"/>
              </a:rPr>
              <a:t>-1</a:t>
            </a:r>
            <a:r>
              <a:rPr lang="en-GB" sz="2000" dirty="0"/>
              <a:t>) should be prioritized for scaling</a:t>
            </a:r>
          </a:p>
        </p:txBody>
      </p:sp>
      <p:pic>
        <p:nvPicPr>
          <p:cNvPr id="5" name="Picture 4" descr="Map&#10;&#10;Description automatically generated">
            <a:extLst>
              <a:ext uri="{FF2B5EF4-FFF2-40B4-BE49-F238E27FC236}">
                <a16:creationId xmlns:a16="http://schemas.microsoft.com/office/drawing/2014/main" id="{F76E96EC-D5F7-4566-B107-BEACEB7C1E0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28800" y="2873695"/>
            <a:ext cx="4724400" cy="3932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5063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E07CF0-A0A7-45B2-A7BF-57F80699A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2600" y="1447800"/>
            <a:ext cx="5867400" cy="762000"/>
          </a:xfrm>
        </p:spPr>
        <p:txBody>
          <a:bodyPr>
            <a:normAutofit/>
          </a:bodyPr>
          <a:lstStyle/>
          <a:p>
            <a:r>
              <a:rPr lang="de-DE" sz="4400" b="1" dirty="0"/>
              <a:t>Take home messages </a:t>
            </a:r>
            <a:endParaRPr lang="en-GB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BE17AC-A332-4B3C-93C9-9A1633254141}"/>
              </a:ext>
            </a:extLst>
          </p:cNvPr>
          <p:cNvSpPr txBox="1"/>
          <p:nvPr/>
        </p:nvSpPr>
        <p:spPr>
          <a:xfrm>
            <a:off x="381000" y="2438400"/>
            <a:ext cx="80010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GB" sz="2800" dirty="0"/>
              <a:t>We identified 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the locations where </a:t>
            </a:r>
            <a:r>
              <a:rPr lang="en-US" sz="2800" b="1" dirty="0">
                <a:effectLst/>
                <a:ea typeface="Times New Roman" panose="02020603050405020304" pitchFamily="18" charset="0"/>
              </a:rPr>
              <a:t>increased adoption of CA and complementary technologies can buffer against substantial yield losses 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in the event of droughts. </a:t>
            </a:r>
            <a:endParaRPr lang="en-GB" sz="2800" dirty="0"/>
          </a:p>
          <a:p>
            <a:pPr marL="285750" lvl="1" indent="-285750">
              <a:buFont typeface="Wingdings" panose="05000000000000000000" pitchFamily="2" charset="2"/>
              <a:buChar char="§"/>
            </a:pPr>
            <a:r>
              <a:rPr lang="en-GB" sz="2800" dirty="0"/>
              <a:t>We mapped maize yields considering CA practices and complimentary technologies</a:t>
            </a:r>
            <a:endParaRPr lang="de-DE" sz="28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10890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E07CF0-A0A7-45B2-A7BF-57F80699A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19200"/>
            <a:ext cx="8686800" cy="1143000"/>
          </a:xfrm>
        </p:spPr>
        <p:txBody>
          <a:bodyPr>
            <a:normAutofit/>
          </a:bodyPr>
          <a:lstStyle/>
          <a:p>
            <a:r>
              <a:rPr lang="de-DE" sz="4000" b="1" dirty="0"/>
              <a:t>Hyper-local CA Targeting – a new paper</a:t>
            </a:r>
            <a:endParaRPr lang="en-GB" sz="40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BE17AC-A332-4B3C-93C9-9A1633254141}"/>
              </a:ext>
            </a:extLst>
          </p:cNvPr>
          <p:cNvSpPr txBox="1"/>
          <p:nvPr/>
        </p:nvSpPr>
        <p:spPr>
          <a:xfrm>
            <a:off x="457200" y="2362200"/>
            <a:ext cx="8001000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/>
              <a:t>Machine learning:</a:t>
            </a:r>
          </a:p>
          <a:p>
            <a:pPr marL="719138" indent="-342900">
              <a:buFont typeface="Wingdings" panose="05000000000000000000" pitchFamily="2" charset="2"/>
              <a:buChar char="§"/>
            </a:pPr>
            <a:r>
              <a:rPr lang="de-DE" sz="2400" dirty="0"/>
              <a:t>For farm scale prediction of maize yield with remote sensing</a:t>
            </a:r>
            <a:r>
              <a:rPr lang="de-DE" sz="2400" b="1" dirty="0"/>
              <a:t>: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de-DE" sz="2400" dirty="0"/>
              <a:t>Apply 8 times finer resolution: from 250 m to 30 m</a:t>
            </a:r>
          </a:p>
          <a:p>
            <a:endParaRPr lang="de-DE" sz="1400" b="1" dirty="0"/>
          </a:p>
          <a:p>
            <a:r>
              <a:rPr lang="de-DE" sz="2400" b="1" dirty="0"/>
              <a:t>Specific objectives:</a:t>
            </a:r>
          </a:p>
          <a:p>
            <a:pPr marL="742950" marR="17145" lvl="1" indent="-285750" algn="just">
              <a:spcAft>
                <a:spcPts val="0"/>
              </a:spcAft>
              <a:buFont typeface="+mj-lt"/>
              <a:buAutoNum type="alphaLcPeriod"/>
              <a:tabLst>
                <a:tab pos="800100" algn="l"/>
              </a:tabLst>
            </a:pPr>
            <a:r>
              <a:rPr lang="en-GB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Compare accuracy of 3 machine learning algorithm in </a:t>
            </a:r>
            <a:r>
              <a:rPr lang="en-GB" sz="2400" dirty="0">
                <a:effectLst/>
                <a:ea typeface="Times New Roman" panose="02020603050405020304" pitchFamily="18" charset="0"/>
              </a:rPr>
              <a:t>predicting</a:t>
            </a:r>
            <a:r>
              <a:rPr lang="en-GB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the spatial variability of maize grain and stover yields </a:t>
            </a:r>
            <a:r>
              <a:rPr lang="en-GB" sz="2400" dirty="0">
                <a:effectLst/>
                <a:ea typeface="Times New Roman" panose="02020603050405020304" pitchFamily="18" charset="0"/>
              </a:rPr>
              <a:t>in the southern</a:t>
            </a:r>
            <a:r>
              <a:rPr lang="en-GB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Africa region</a:t>
            </a:r>
          </a:p>
          <a:p>
            <a:pPr marR="17145" lvl="2" algn="just">
              <a:tabLst>
                <a:tab pos="800100" algn="l"/>
              </a:tabLst>
            </a:pPr>
            <a:r>
              <a:rPr lang="en-GB" sz="2400" dirty="0">
                <a:effectLst/>
                <a:ea typeface="Times New Roman" panose="02020603050405020304" pitchFamily="18" charset="0"/>
              </a:rPr>
              <a:t>- </a:t>
            </a:r>
            <a:r>
              <a:rPr lang="en-GB" sz="2400" b="1" dirty="0">
                <a:effectLst/>
                <a:ea typeface="Times New Roman" panose="02020603050405020304" pitchFamily="18" charset="0"/>
              </a:rPr>
              <a:t>Methods: </a:t>
            </a:r>
            <a:r>
              <a:rPr lang="en-GB" sz="2400" dirty="0">
                <a:effectLst/>
                <a:ea typeface="Times New Roman" panose="02020603050405020304" pitchFamily="18" charset="0"/>
              </a:rPr>
              <a:t>Random forest (RF), </a:t>
            </a:r>
            <a:r>
              <a:rPr lang="en-GB" sz="2400" dirty="0" err="1">
                <a:effectLst/>
                <a:ea typeface="Times New Roman" panose="02020603050405020304" pitchFamily="18" charset="0"/>
              </a:rPr>
              <a:t>eXtreme</a:t>
            </a:r>
            <a:r>
              <a:rPr lang="en-GB" sz="2400" dirty="0">
                <a:effectLst/>
                <a:ea typeface="Times New Roman" panose="02020603050405020304" pitchFamily="18" charset="0"/>
              </a:rPr>
              <a:t> Gradient Boosting (</a:t>
            </a:r>
            <a:r>
              <a:rPr lang="en-GB" sz="2400" dirty="0" err="1">
                <a:effectLst/>
                <a:ea typeface="Times New Roman" panose="02020603050405020304" pitchFamily="18" charset="0"/>
              </a:rPr>
              <a:t>XGboost</a:t>
            </a:r>
            <a:r>
              <a:rPr lang="en-GB" sz="2400" dirty="0">
                <a:effectLst/>
                <a:ea typeface="Times New Roman" panose="02020603050405020304" pitchFamily="18" charset="0"/>
              </a:rPr>
              <a:t>) and spectral vector machines</a:t>
            </a:r>
          </a:p>
        </p:txBody>
      </p:sp>
    </p:spTree>
    <p:extLst>
      <p:ext uri="{BB962C8B-B14F-4D97-AF65-F5344CB8AC3E}">
        <p14:creationId xmlns:p14="http://schemas.microsoft.com/office/powerpoint/2010/main" val="11730604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E07CF0-A0A7-45B2-A7BF-57F80699A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069" y="1202094"/>
            <a:ext cx="8534400" cy="1143000"/>
          </a:xfrm>
        </p:spPr>
        <p:txBody>
          <a:bodyPr>
            <a:normAutofit/>
          </a:bodyPr>
          <a:lstStyle/>
          <a:p>
            <a:r>
              <a:rPr lang="de-DE" sz="4000" b="1" dirty="0"/>
              <a:t>Hyper-local CA Targeting – a new paper</a:t>
            </a:r>
            <a:endParaRPr lang="en-GB" sz="40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BE17AC-A332-4B3C-93C9-9A1633254141}"/>
              </a:ext>
            </a:extLst>
          </p:cNvPr>
          <p:cNvSpPr txBox="1"/>
          <p:nvPr/>
        </p:nvSpPr>
        <p:spPr>
          <a:xfrm>
            <a:off x="143069" y="2345094"/>
            <a:ext cx="80010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marR="17145" lvl="1" indent="-342900">
              <a:spcAft>
                <a:spcPts val="600"/>
              </a:spcAft>
              <a:buFont typeface="+mj-lt"/>
              <a:buAutoNum type="alphaLcPeriod" startAt="2"/>
              <a:tabLst>
                <a:tab pos="800100" algn="l"/>
              </a:tabLst>
            </a:pPr>
            <a:r>
              <a:rPr lang="en-GB" sz="2400" dirty="0">
                <a:solidFill>
                  <a:srgbClr val="000000"/>
                </a:solidFill>
                <a:ea typeface="Times New Roman" panose="02020603050405020304" pitchFamily="18" charset="0"/>
              </a:rPr>
              <a:t>Investigate if</a:t>
            </a:r>
            <a:r>
              <a:rPr lang="en-GB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spatial-temporal block cross-validation improve prediction of the maize grain and stover yield compared to random cross-validation</a:t>
            </a:r>
          </a:p>
          <a:p>
            <a:pPr marL="1200150" marR="17145" lvl="2" indent="-285750" algn="just"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800100" algn="l"/>
              </a:tabLst>
            </a:pPr>
            <a:r>
              <a:rPr lang="en-GB" sz="2400" dirty="0">
                <a:solidFill>
                  <a:srgbClr val="000000"/>
                </a:solidFill>
                <a:ea typeface="Times New Roman" panose="02020603050405020304" pitchFamily="18" charset="0"/>
              </a:rPr>
              <a:t>Enhance accuracy of extrapolating from trial sites </a:t>
            </a:r>
            <a:endParaRPr lang="en-GB" sz="2400" dirty="0">
              <a:effectLst/>
              <a:ea typeface="Times New Roman" panose="02020603050405020304" pitchFamily="18" charset="0"/>
            </a:endParaRPr>
          </a:p>
          <a:p>
            <a:pPr marL="742950" marR="17145" lvl="1" indent="-285750">
              <a:spcAft>
                <a:spcPts val="600"/>
              </a:spcAft>
              <a:buFont typeface="+mj-lt"/>
              <a:buAutoNum type="alphaLcPeriod" startAt="2"/>
              <a:tabLst>
                <a:tab pos="800100" algn="l"/>
              </a:tabLst>
            </a:pPr>
            <a:r>
              <a:rPr lang="en-GB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Identify variables that limit maize yield </a:t>
            </a:r>
            <a:r>
              <a:rPr lang="en-GB" sz="2400" dirty="0">
                <a:effectLst/>
                <a:ea typeface="Times New Roman" panose="02020603050405020304" pitchFamily="18" charset="0"/>
              </a:rPr>
              <a:t>at farm scale</a:t>
            </a:r>
          </a:p>
          <a:p>
            <a:pPr marL="742950" marR="17145" lvl="1" indent="-285750">
              <a:spcAft>
                <a:spcPts val="600"/>
              </a:spcAft>
              <a:buFont typeface="+mj-lt"/>
              <a:buAutoNum type="alphaLcPeriod" startAt="2"/>
              <a:tabLst>
                <a:tab pos="800100" algn="l"/>
              </a:tabLst>
            </a:pPr>
            <a:r>
              <a:rPr lang="en-GB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Investigate spatial variation of inter-seasonal variability of yield from CA systems compared to CP systems over 16 seasons</a:t>
            </a:r>
          </a:p>
          <a:p>
            <a:pPr marL="742950" marR="17145" lvl="1" indent="-285750">
              <a:spcAft>
                <a:spcPts val="600"/>
              </a:spcAft>
              <a:buFont typeface="+mj-lt"/>
              <a:buAutoNum type="alphaLcPeriod" startAt="2"/>
              <a:tabLst>
                <a:tab pos="800100" algn="l"/>
              </a:tabLst>
            </a:pPr>
            <a:r>
              <a:rPr lang="en-GB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Quantify yield advantage of CA systems over CP tillage at different context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424252036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E07CF0-A0A7-45B2-A7BF-57F80699A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7160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de-DE" b="1" dirty="0"/>
              <a:t>Hyper-local CA Targeting: Progress</a:t>
            </a:r>
            <a:endParaRPr lang="en-GB" b="1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FCEEB30-9EE3-49AA-80D2-CDE02512DFE0}"/>
              </a:ext>
            </a:extLst>
          </p:cNvPr>
          <p:cNvGrpSpPr/>
          <p:nvPr/>
        </p:nvGrpSpPr>
        <p:grpSpPr>
          <a:xfrm>
            <a:off x="304800" y="2286000"/>
            <a:ext cx="8534400" cy="4343400"/>
            <a:chOff x="304800" y="2373868"/>
            <a:chExt cx="8534400" cy="4090669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F412854-1A62-4017-836E-095578B21298}"/>
                </a:ext>
              </a:extLst>
            </p:cNvPr>
            <p:cNvSpPr txBox="1"/>
            <p:nvPr/>
          </p:nvSpPr>
          <p:spPr>
            <a:xfrm>
              <a:off x="990600" y="2373868"/>
              <a:ext cx="30845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solidFill>
                    <a:srgbClr val="FF0000"/>
                  </a:solidFill>
                </a:rPr>
                <a:t>Digitized experimental plots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255E6AC-867A-4AAD-A25F-BB799E069DB7}"/>
                </a:ext>
              </a:extLst>
            </p:cNvPr>
            <p:cNvSpPr txBox="1"/>
            <p:nvPr/>
          </p:nvSpPr>
          <p:spPr>
            <a:xfrm>
              <a:off x="5410200" y="2373868"/>
              <a:ext cx="3276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solidFill>
                    <a:srgbClr val="FF0000"/>
                  </a:solidFill>
                </a:rPr>
                <a:t>Landsat Imagery 30m resolution</a:t>
              </a: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6A4A24EB-AB99-4416-B5F5-670F2A81A969}"/>
                </a:ext>
              </a:extLst>
            </p:cNvPr>
            <p:cNvGrpSpPr/>
            <p:nvPr/>
          </p:nvGrpSpPr>
          <p:grpSpPr>
            <a:xfrm>
              <a:off x="304800" y="2828565"/>
              <a:ext cx="8534400" cy="3635972"/>
              <a:chOff x="304800" y="2828565"/>
              <a:chExt cx="8534400" cy="3635972"/>
            </a:xfrm>
          </p:grpSpPr>
          <p:pic>
            <p:nvPicPr>
              <p:cNvPr id="1026" name="Picture 2">
                <a:extLst>
                  <a:ext uri="{FF2B5EF4-FFF2-40B4-BE49-F238E27FC236}">
                    <a16:creationId xmlns:a16="http://schemas.microsoft.com/office/drawing/2014/main" id="{DEBA31A0-5634-46DC-A38F-2099A603D6F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4800" y="2828565"/>
                <a:ext cx="4665490" cy="36359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" name="Picture 3" descr="Map&#10;&#10;Description automatically generated">
                <a:extLst>
                  <a:ext uri="{FF2B5EF4-FFF2-40B4-BE49-F238E27FC236}">
                    <a16:creationId xmlns:a16="http://schemas.microsoft.com/office/drawing/2014/main" id="{1687259C-1168-485D-90AD-D3316877E64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064095" y="2883137"/>
                <a:ext cx="3775105" cy="35814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6166265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1A14-D023-4150-A2F1-7EFF185A53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382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de-DE" sz="4000" b="1" dirty="0"/>
              <a:t>Africa RISING Solutions</a:t>
            </a:r>
            <a:endParaRPr lang="en-GB" sz="40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A01BE4-1064-44BB-BF3B-E2F79DFD542E}"/>
              </a:ext>
            </a:extLst>
          </p:cNvPr>
          <p:cNvSpPr txBox="1"/>
          <p:nvPr/>
        </p:nvSpPr>
        <p:spPr>
          <a:xfrm>
            <a:off x="457200" y="1752600"/>
            <a:ext cx="7315200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3200" dirty="0"/>
              <a:t>Strategies to increase climate resilience</a:t>
            </a:r>
          </a:p>
          <a:p>
            <a:pPr marL="457200" indent="-4572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3200" dirty="0"/>
              <a:t>Reduce soil and land degradation</a:t>
            </a:r>
          </a:p>
          <a:p>
            <a:pPr marL="457200" indent="-4572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3200" dirty="0"/>
              <a:t>Increase dietary diversity through crop rotation and intercropping</a:t>
            </a:r>
          </a:p>
          <a:p>
            <a:pPr marL="457200" indent="-4572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3200" dirty="0"/>
              <a:t>Increase incomes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3D3473-2228-47FA-B061-E111C34E646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724400"/>
            <a:ext cx="91440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1970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E07CF0-A0A7-45B2-A7BF-57F80699A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44780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de-DE" b="1" dirty="0"/>
              <a:t>Hyper-local CA Targeting: Progress</a:t>
            </a:r>
            <a:endParaRPr lang="en-GB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BE17AC-A332-4B3C-93C9-9A1633254141}"/>
              </a:ext>
            </a:extLst>
          </p:cNvPr>
          <p:cNvSpPr txBox="1"/>
          <p:nvPr/>
        </p:nvSpPr>
        <p:spPr>
          <a:xfrm>
            <a:off x="571500" y="2438400"/>
            <a:ext cx="8001000" cy="2908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de-DE" sz="2400" dirty="0"/>
              <a:t>Digitized &gt;80 trial plots from Google Earth and matched with agronomic trials</a:t>
            </a:r>
          </a:p>
          <a:p>
            <a:pPr lvl="2">
              <a:spcBef>
                <a:spcPts val="600"/>
              </a:spcBef>
            </a:pPr>
            <a:r>
              <a:rPr lang="de-DE" sz="2400" dirty="0"/>
              <a:t>=&gt; Challenges encounted but work ongoing 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de-DE" sz="2400" dirty="0"/>
              <a:t>Processed 16 years time series LandSat imagery (30m) + Crop masks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de-DE" sz="2400" dirty="0"/>
              <a:t>Parameterizing of ML models with cloud computers at EnvironMetrix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3710556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75891" y="1905000"/>
            <a:ext cx="7620000" cy="1143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rgbClr val="156834"/>
                </a:solidFill>
                <a:latin typeface="Gill Sans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5850198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2057400" y="1066800"/>
            <a:ext cx="7620000" cy="8382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b="1" dirty="0"/>
              <a:t>Research and extension of conservation agriculture </a:t>
            </a:r>
            <a:endParaRPr lang="en-US" sz="42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8CCCFC-A93B-4C9E-A362-8A02EE88ED82}"/>
              </a:ext>
            </a:extLst>
          </p:cNvPr>
          <p:cNvSpPr txBox="1"/>
          <p:nvPr/>
        </p:nvSpPr>
        <p:spPr>
          <a:xfrm>
            <a:off x="304800" y="2438400"/>
            <a:ext cx="556260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sz="2800" dirty="0"/>
              <a:t>On-farm long-term trials in Eastern Zambia, Central and Southern Malawi </a:t>
            </a:r>
          </a:p>
          <a:p>
            <a:pPr marL="457200" indent="-4572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sz="2800" dirty="0"/>
              <a:t>Adoption has remained relatively low – like many improved technologies </a:t>
            </a:r>
          </a:p>
          <a:p>
            <a:pPr marL="457200" indent="-4572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sz="2800" b="1" dirty="0"/>
              <a:t>Development of strategies to increase adoption – </a:t>
            </a:r>
            <a:r>
              <a:rPr lang="en-GB" sz="2800" b="1" u="sng" dirty="0"/>
              <a:t>new paper with Francis Muthoni!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2C54D4-C145-4A32-80DA-B5F26A3E60F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12808" y="2666999"/>
            <a:ext cx="2579469" cy="4166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0994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CD8730D-4601-4012-9318-75E4A267CBF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524000" y="1143000"/>
            <a:ext cx="6705600" cy="838200"/>
          </a:xfrm>
        </p:spPr>
        <p:txBody>
          <a:bodyPr/>
          <a:lstStyle/>
          <a:p>
            <a:pPr algn="ctr">
              <a:spcBef>
                <a:spcPts val="0"/>
              </a:spcBef>
            </a:pPr>
            <a:r>
              <a:rPr lang="de-DE" sz="4000" b="1" dirty="0"/>
              <a:t>Some highlights published in 2021</a:t>
            </a:r>
            <a:endParaRPr lang="en-GB" sz="4000" b="1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2445790-F659-43B5-A9D2-02672BE5AB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2590799"/>
            <a:ext cx="1241859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8" name="Picture 7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5FCE2A45-35A3-448D-80D3-8FBB88B292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71600" y="2590799"/>
            <a:ext cx="6858000" cy="4251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5038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9D1E24E-F3B6-40EC-9B12-0C98B99A4BC5}"/>
              </a:ext>
            </a:extLst>
          </p:cNvPr>
          <p:cNvSpPr/>
          <p:nvPr/>
        </p:nvSpPr>
        <p:spPr>
          <a:xfrm>
            <a:off x="-76200" y="0"/>
            <a:ext cx="9220200" cy="68580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ED27A13-7A1E-4999-B8E2-CEC8392139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286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br>
              <a:rPr lang="en-US" sz="4900" b="1" dirty="0"/>
            </a:br>
            <a:r>
              <a:rPr lang="en-US" sz="4000" b="1" dirty="0"/>
              <a:t>Predicted effect of </a:t>
            </a:r>
            <a:r>
              <a:rPr lang="en-US" sz="4000" b="1" u="sng" dirty="0"/>
              <a:t>precipitation balance </a:t>
            </a:r>
            <a:r>
              <a:rPr lang="en-US" sz="4000" b="1" dirty="0"/>
              <a:t>on cropping-system yield </a:t>
            </a:r>
            <a:endParaRPr lang="en-GB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4096791-C7D8-40D5-B19B-95E18E7691C8}"/>
              </a:ext>
            </a:extLst>
          </p:cNvPr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323"/>
          <a:stretch/>
        </p:blipFill>
        <p:spPr bwMode="auto">
          <a:xfrm>
            <a:off x="83975" y="2073806"/>
            <a:ext cx="8976049" cy="438678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B06AEE-767E-4E89-A574-FE7087D449B9}"/>
              </a:ext>
            </a:extLst>
          </p:cNvPr>
          <p:cNvSpPr txBox="1"/>
          <p:nvPr/>
        </p:nvSpPr>
        <p:spPr>
          <a:xfrm>
            <a:off x="-76200" y="6460593"/>
            <a:ext cx="388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Komarek et al. 2021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17068426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AC8247E-96A6-4D92-9134-6F165B42D3BE}"/>
              </a:ext>
            </a:extLst>
          </p:cNvPr>
          <p:cNvSpPr/>
          <p:nvPr/>
        </p:nvSpPr>
        <p:spPr>
          <a:xfrm>
            <a:off x="-18662" y="0"/>
            <a:ext cx="9144000" cy="68580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B20BDB-DA38-44E5-A193-818085738E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799" y="381000"/>
            <a:ext cx="8229600" cy="381000"/>
          </a:xfrm>
        </p:spPr>
        <p:txBody>
          <a:bodyPr>
            <a:normAutofit fontScale="90000"/>
          </a:bodyPr>
          <a:lstStyle/>
          <a:p>
            <a:pPr algn="ctr"/>
            <a:br>
              <a:rPr lang="en-US" b="1" dirty="0"/>
            </a:br>
            <a:r>
              <a:rPr lang="de-DE" sz="4000" b="1" dirty="0"/>
              <a:t>Predicted effect of </a:t>
            </a:r>
            <a:r>
              <a:rPr lang="de-DE" sz="4000" b="1" u="sng" dirty="0"/>
              <a:t>heat stress</a:t>
            </a:r>
            <a:endParaRPr lang="en-GB" b="1" u="sng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D189257-345B-4A97-A440-3B347F7B6643}"/>
              </a:ext>
            </a:extLst>
          </p:cNvPr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779"/>
          <a:stretch/>
        </p:blipFill>
        <p:spPr>
          <a:xfrm>
            <a:off x="350494" y="1333500"/>
            <a:ext cx="8576387" cy="4191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1823B87-546C-461A-8A19-9C2EE212AFC0}"/>
              </a:ext>
            </a:extLst>
          </p:cNvPr>
          <p:cNvSpPr txBox="1"/>
          <p:nvPr/>
        </p:nvSpPr>
        <p:spPr>
          <a:xfrm>
            <a:off x="28057" y="6434389"/>
            <a:ext cx="3917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Komarek et al. 2021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15189038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45AFA9-1E91-4819-97B7-C312AD6405D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52400" y="76200"/>
            <a:ext cx="8534400" cy="468869"/>
          </a:xfrm>
        </p:spPr>
        <p:txBody>
          <a:bodyPr>
            <a:noAutofit/>
          </a:bodyPr>
          <a:lstStyle/>
          <a:p>
            <a:pPr algn="ctr"/>
            <a:br>
              <a:rPr lang="de-DE" sz="4000" b="1" dirty="0">
                <a:latin typeface="+mn-lt"/>
              </a:rPr>
            </a:br>
            <a:r>
              <a:rPr lang="de-DE" sz="4000" b="1" dirty="0">
                <a:latin typeface="+mn-lt"/>
              </a:rPr>
              <a:t>Effect of CA on </a:t>
            </a:r>
            <a:r>
              <a:rPr lang="de-DE" sz="4000" b="1" u="sng" dirty="0">
                <a:latin typeface="+mn-lt"/>
              </a:rPr>
              <a:t>combined heat and drought stress</a:t>
            </a:r>
            <a:r>
              <a:rPr lang="de-DE" sz="4000" b="1" dirty="0">
                <a:latin typeface="+mn-lt"/>
              </a:rPr>
              <a:t>!</a:t>
            </a:r>
            <a:endParaRPr lang="en-GB" sz="4000" b="1" dirty="0">
              <a:latin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D6B628-761F-4B4E-9F90-27E60601EE5C}"/>
              </a:ext>
            </a:extLst>
          </p:cNvPr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9002" y="1295400"/>
            <a:ext cx="5486400" cy="5334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0109F41-A7FE-4625-BB29-69B48408B225}"/>
              </a:ext>
            </a:extLst>
          </p:cNvPr>
          <p:cNvSpPr txBox="1"/>
          <p:nvPr/>
        </p:nvSpPr>
        <p:spPr>
          <a:xfrm>
            <a:off x="10438" y="6412468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Komarek et al. 2021</a:t>
            </a:r>
            <a:endParaRPr lang="en-GB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AE4568-8198-468D-A78D-EE2D362A317D}"/>
              </a:ext>
            </a:extLst>
          </p:cNvPr>
          <p:cNvSpPr txBox="1"/>
          <p:nvPr/>
        </p:nvSpPr>
        <p:spPr>
          <a:xfrm>
            <a:off x="150845" y="1636097"/>
            <a:ext cx="3347582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dirty="0"/>
              <a:t>Complete CA systems are </a:t>
            </a:r>
            <a:r>
              <a:rPr lang="de-DE" sz="2800" b="1" dirty="0"/>
              <a:t>more resilient</a:t>
            </a:r>
            <a:r>
              <a:rPr lang="de-DE" sz="2800" dirty="0"/>
              <a:t> against heat and drought stress</a:t>
            </a:r>
          </a:p>
          <a:p>
            <a:endParaRPr lang="de-DE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b="1" dirty="0"/>
              <a:t>Combination </a:t>
            </a:r>
            <a:r>
              <a:rPr lang="de-DE" sz="2800" dirty="0"/>
              <a:t>of drought-tolerant maize and CA is increasing benefits 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3303051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45AFA9-1E91-4819-97B7-C312AD6405D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04800" y="101600"/>
            <a:ext cx="8534400" cy="468869"/>
          </a:xfrm>
        </p:spPr>
        <p:txBody>
          <a:bodyPr>
            <a:noAutofit/>
          </a:bodyPr>
          <a:lstStyle/>
          <a:p>
            <a:pPr algn="ctr"/>
            <a:br>
              <a:rPr lang="de-DE" sz="4000" b="1" dirty="0">
                <a:latin typeface="+mn-lt"/>
              </a:rPr>
            </a:br>
            <a:r>
              <a:rPr lang="de-DE" sz="4000" b="1" dirty="0">
                <a:latin typeface="+mn-lt"/>
              </a:rPr>
              <a:t>Potential benefits of CA on human nutrition in Zambia!</a:t>
            </a:r>
            <a:endParaRPr lang="en-GB" sz="4000" b="1" dirty="0">
              <a:latin typeface="+mn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0109F41-A7FE-4625-BB29-69B48408B225}"/>
              </a:ext>
            </a:extLst>
          </p:cNvPr>
          <p:cNvSpPr txBox="1"/>
          <p:nvPr/>
        </p:nvSpPr>
        <p:spPr>
          <a:xfrm>
            <a:off x="10438" y="6412468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Mhlanga et al. 2021</a:t>
            </a:r>
            <a:endParaRPr lang="en-GB" b="1" dirty="0"/>
          </a:p>
        </p:txBody>
      </p:sp>
      <p:pic>
        <p:nvPicPr>
          <p:cNvPr id="7" name="Picture 6" descr="Diagram, calendar&#10;&#10;Description automatically generated">
            <a:extLst>
              <a:ext uri="{FF2B5EF4-FFF2-40B4-BE49-F238E27FC236}">
                <a16:creationId xmlns:a16="http://schemas.microsoft.com/office/drawing/2014/main" id="{DC5368BC-B171-409D-A1E4-6FAF823DBB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100" y="1143000"/>
            <a:ext cx="8925088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66969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frica RISING presentation_templat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FEE71386-A727-664D-A579-D4510B3075A4}" vid="{AE5F23AF-5D07-7241-848F-4AE807F58DFD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FEE71386-A727-664D-A579-D4510B3075A4}" vid="{2AD9709E-F7EB-FA48-8D01-7FC550A6681C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89151CC3285AB44A726E4FF20DF659B" ma:contentTypeVersion="2" ma:contentTypeDescription="Create a new document." ma:contentTypeScope="" ma:versionID="fca73bb26319a383f0ca6a4bffdc501e">
  <xsd:schema xmlns:xsd="http://www.w3.org/2001/XMLSchema" xmlns:xs="http://www.w3.org/2001/XMLSchema" xmlns:p="http://schemas.microsoft.com/office/2006/metadata/properties" xmlns:ns2="9f5e9607-a28b-487e-b093-da60e75ee109" targetNamespace="http://schemas.microsoft.com/office/2006/metadata/properties" ma:root="true" ma:fieldsID="eff026812a92945e04c02a7a0b9b476f" ns2:_="">
    <xsd:import namespace="9f5e9607-a28b-487e-b093-da60e75ee109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5e9607-a28b-487e-b093-da60e75ee109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F0FE609-6AC4-4983-BBB6-959006EDF3E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5e9607-a28b-487e-b093-da60e75ee1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5851436-67EF-41C7-86D1-3904960B830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3E26CE0-AB66-4F91-BD00-58CA3546E3E5}">
  <ds:schemaRefs>
    <ds:schemaRef ds:uri="http://schemas.microsoft.com/office/2006/documentManagement/types"/>
    <ds:schemaRef ds:uri="http://purl.org/dc/elements/1.1/"/>
    <ds:schemaRef ds:uri="http://purl.org/dc/dcmitype/"/>
    <ds:schemaRef ds:uri="9f5e9607-a28b-487e-b093-da60e75ee109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Africa RISING presentation_template</Template>
  <TotalTime>10527</TotalTime>
  <Words>991</Words>
  <Application>Microsoft Macintosh PowerPoint</Application>
  <PresentationFormat>On-screen Show (4:3)</PresentationFormat>
  <Paragraphs>117</Paragraphs>
  <Slides>31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38" baseType="lpstr">
      <vt:lpstr>Arial</vt:lpstr>
      <vt:lpstr>Calibri</vt:lpstr>
      <vt:lpstr>Gill Sans</vt:lpstr>
      <vt:lpstr>Palatino Linotype</vt:lpstr>
      <vt:lpstr>Wingdings</vt:lpstr>
      <vt:lpstr>Africa RISING presentation_template</vt:lpstr>
      <vt:lpstr>1_Custom Design</vt:lpstr>
      <vt:lpstr>PowerPoint Presentation</vt:lpstr>
      <vt:lpstr>PowerPoint Presentation</vt:lpstr>
      <vt:lpstr>Africa RISING Solutions</vt:lpstr>
      <vt:lpstr>PowerPoint Presentation</vt:lpstr>
      <vt:lpstr>PowerPoint Presentation</vt:lpstr>
      <vt:lpstr> Predicted effect of precipitation balance on cropping-system yield </vt:lpstr>
      <vt:lpstr> Predicted effect of heat stress</vt:lpstr>
      <vt:lpstr> Effect of CA on combined heat and drought stress!</vt:lpstr>
      <vt:lpstr> Potential benefits of CA on human nutrition in Zambia!</vt:lpstr>
      <vt:lpstr>The challenge persists – how can adoption be increased?</vt:lpstr>
      <vt:lpstr>Strategies to enhance adoption</vt:lpstr>
      <vt:lpstr>Insights from social research...</vt:lpstr>
      <vt:lpstr>Intermission... </vt:lpstr>
      <vt:lpstr>Targeting CA to spatial contexts </vt:lpstr>
      <vt:lpstr>Targeting CA to spatial contexts </vt:lpstr>
      <vt:lpstr>CA Spatial Targeting: Agronomic trials</vt:lpstr>
      <vt:lpstr>CA Spatial Targeting: Tillage systems</vt:lpstr>
      <vt:lpstr>Targeting CA to spatial contexts </vt:lpstr>
      <vt:lpstr>Targeting CA to spatial contexts </vt:lpstr>
      <vt:lpstr>Targeting CA to spatial contexts </vt:lpstr>
      <vt:lpstr>Targeting CA to spatial contexts </vt:lpstr>
      <vt:lpstr>Targeting CA to spatial contexts </vt:lpstr>
      <vt:lpstr>Targeting CA to spatial contexts </vt:lpstr>
      <vt:lpstr>Targeting CA to spatial contexts </vt:lpstr>
      <vt:lpstr>Targeting CA to spatial contexts </vt:lpstr>
      <vt:lpstr>Take home messages </vt:lpstr>
      <vt:lpstr>Hyper-local CA Targeting – a new paper</vt:lpstr>
      <vt:lpstr>Hyper-local CA Targeting – a new paper</vt:lpstr>
      <vt:lpstr>Hyper-local CA Targeting: Progress</vt:lpstr>
      <vt:lpstr>Hyper-local CA Targeting: Progress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Odhong, Jonathan (IITA)</dc:creator>
  <cp:lastModifiedBy>Odhong, Jonathan (IITA)</cp:lastModifiedBy>
  <cp:revision>126</cp:revision>
  <cp:lastPrinted>2011-10-06T11:45:23Z</cp:lastPrinted>
  <dcterms:created xsi:type="dcterms:W3CDTF">2020-07-17T08:59:01Z</dcterms:created>
  <dcterms:modified xsi:type="dcterms:W3CDTF">2021-05-25T14:08:39Z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0x010100289151CC3285AB44A726E4FF20DF659B</vt:lpwstr>
  </property>
</Properties>
</file>